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Lato Light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OpenSansLight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35" Type="http://schemas.openxmlformats.org/officeDocument/2006/relationships/font" Target="fonts/LatoLight-bold.fntdata"/><Relationship Id="rId12" Type="http://schemas.openxmlformats.org/officeDocument/2006/relationships/slide" Target="slides/slide8.xml"/><Relationship Id="rId34" Type="http://schemas.openxmlformats.org/officeDocument/2006/relationships/font" Target="fonts/LatoLight-regular.fntdata"/><Relationship Id="rId15" Type="http://schemas.openxmlformats.org/officeDocument/2006/relationships/slide" Target="slides/slide11.xml"/><Relationship Id="rId37" Type="http://schemas.openxmlformats.org/officeDocument/2006/relationships/font" Target="fonts/Lato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Light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Worse_is_better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df15c709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df15c709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Btorres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38143e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38143e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ffdc024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ffdc024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830f76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830f76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22b687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22b687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268271e7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268271e7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38143e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38143e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ffdc024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ffdc024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`whoami`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E.g., devices and processes are treated as files (security concept)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https://en.wikipedia.org/wiki/Worse_is_better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38143e3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38143e3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by obscurity bad, but vuln are often overlooked.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 privacy, irc vs messenger/discord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38143e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38143e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~10s on this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3fb0b6d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3fb0b6d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fdc024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fdc024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Btorres		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268271e7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268271e7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3887968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3887968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38143e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38143e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btorres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68271e7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68271e7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btorres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38143e3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38143e3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trinity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99e261b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99e261b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99e261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99e261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f2d97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3f2d97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btorres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52d659f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52d659f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sz="4800"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" name="Google Shape;66;p1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▣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□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76" name="Google Shape;7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  <a:defRPr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Open Sans"/>
              <a:buNone/>
              <a:defRPr sz="2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Open Sans"/>
              <a:buChar char="▣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□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400">
                  <a:solidFill>
                    <a:schemeClr val="dk1"/>
                  </a:solidFill>
                </a:rPr>
                <a:t>‘’</a:t>
              </a:r>
              <a:endParaRPr b="1" sz="9400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Font typeface="Open Sans"/>
              <a:buChar char="▣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□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Font typeface="Open Sans"/>
              <a:buChar char="▣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□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  <a:defRPr sz="2000"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Font typeface="Open Sans"/>
              <a:buChar char="▣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□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  <a:defRPr sz="2000"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  <a:defRPr sz="2000"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■"/>
              <a:defRPr sz="2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▣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□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▣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□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▣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□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100500" y="0"/>
            <a:ext cx="3919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1293448" y="2589366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426750" y="1920025"/>
            <a:ext cx="32670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6425" y="4677025"/>
            <a:ext cx="725200" cy="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75650" y="2757850"/>
            <a:ext cx="32670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▣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□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196350" y="0"/>
            <a:ext cx="4755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▣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□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57200" y="410882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3805198" y="4155667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Light"/>
              <a:buNone/>
              <a:defRPr sz="3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▣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□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■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●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○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■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●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○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Light"/>
              <a:buChar char="■"/>
              <a:defRPr sz="2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nu.org/philosophy/free-sw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13" Type="http://schemas.openxmlformats.org/officeDocument/2006/relationships/image" Target="../media/image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5" Type="http://schemas.openxmlformats.org/officeDocument/2006/relationships/image" Target="../media/image9.png"/><Relationship Id="rId1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hoosealicense.com/license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gnu.org/philosophy/philosophy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jvns.ca/blog/good-questions/" TargetMode="External"/><Relationship Id="rId4" Type="http://schemas.openxmlformats.org/officeDocument/2006/relationships/hyperlink" Target="https://jvns.ca/blog/2018/09/01/learning-skills-you-can-practice/" TargetMode="External"/><Relationship Id="rId9" Type="http://schemas.openxmlformats.org/officeDocument/2006/relationships/hyperlink" Target="http://www.gnu.org/gnu/thegnuproject.html" TargetMode="External"/><Relationship Id="rId5" Type="http://schemas.openxmlformats.org/officeDocument/2006/relationships/hyperlink" Target="https://wiki.archlinux.org/" TargetMode="External"/><Relationship Id="rId6" Type="http://schemas.openxmlformats.org/officeDocument/2006/relationships/hyperlink" Target="http://www.tldp.org/LDP/sag/html/index.html" TargetMode="External"/><Relationship Id="rId7" Type="http://schemas.openxmlformats.org/officeDocument/2006/relationships/hyperlink" Target="https://debian-handbook.info/browse/stable/" TargetMode="External"/><Relationship Id="rId8" Type="http://schemas.openxmlformats.org/officeDocument/2006/relationships/hyperlink" Target="https://smorgasborg.artlung.com/C_R_Y_P_T_O_N_O_M_I_C_O_N.s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cal.ocf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Linux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nd OSS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4294967295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Lecture 1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btorres, </a:t>
            </a:r>
            <a:r>
              <a:rPr lang="en">
                <a:solidFill>
                  <a:schemeClr val="dk1"/>
                </a:solidFill>
              </a:rPr>
              <a:t>trinityc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477850"/>
            <a:ext cx="2894751" cy="1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Evolution of UNIX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50" y="663125"/>
            <a:ext cx="6114850" cy="42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Software (OSS)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400" u="sng"/>
              <a:t>Free and Open Source Software (FOSS)</a:t>
            </a:r>
            <a:r>
              <a:rPr b="1" i="1" lang="en" sz="2400"/>
              <a:t> or </a:t>
            </a:r>
            <a:r>
              <a:rPr b="1" i="1" lang="en" sz="2400" u="sng"/>
              <a:t>Free/Libre Open Source Software (F/LOSS)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“Free as in beer, and free as in freedom”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400" u="sng"/>
              <a:t>Open source software</a:t>
            </a:r>
            <a:r>
              <a:rPr lang="en" sz="2400"/>
              <a:t> - term used by some software and technology companies. You may not have the right to use, modify, or redistribute the software or source code.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GNU and the Free Software Movement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/>
              <a:t>“So that </a:t>
            </a:r>
            <a:r>
              <a:rPr lang="en" sz="2900"/>
              <a:t>I</a:t>
            </a:r>
            <a:r>
              <a:rPr lang="en" sz="2900"/>
              <a:t> can continue to use computers without violating my principles, I have decided to put together a sufficient body of free software so that I will be able to get along without any software that is not free.”</a:t>
            </a:r>
            <a:endParaRPr sz="2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Richard Stallman (1983)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https://groups.google.com/forum/#!msg/net.unix-wizards/8twfRPM79u0/1xlglzrWrU0J</a:t>
            </a:r>
            <a:endParaRPr sz="11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125" y="967950"/>
            <a:ext cx="1694826" cy="16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GNU and the Free Software Movement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900"/>
              <a:t>“So that </a:t>
            </a:r>
            <a:r>
              <a:rPr lang="en" sz="2900"/>
              <a:t>I</a:t>
            </a:r>
            <a:r>
              <a:rPr lang="en" sz="2900"/>
              <a:t> can continue to use computers without violating my principles, I have decided to put together a sufficient body of free software so that I will be able to get along without any software that is not free.”</a:t>
            </a:r>
            <a:endParaRPr sz="2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Richard Stallman (1983)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https://groups.google.com/forum/#!msg/net.unix-wizards/8twfRPM79u0/1xlglzrWrU0J</a:t>
            </a:r>
            <a:endParaRPr sz="1100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125" y="967950"/>
            <a:ext cx="1694826" cy="169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7817" l="0" r="0" t="7580"/>
          <a:stretch/>
        </p:blipFill>
        <p:spPr>
          <a:xfrm>
            <a:off x="1705225" y="1310807"/>
            <a:ext cx="5152876" cy="3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 Freedoms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The freedom to run the program as you wish, for any purpose.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The freedom to study how the program works, and change it so it does your computing as you wish. Access to the source code is a precondition for this.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The freedom to redistribute copies so you can help others.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The freedom to distribute copies of your modified versions to others. By doing this you can give the whole community a chance to benefit from your changes. Access to the source code is a precondition for this.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700" u="sng">
                <a:solidFill>
                  <a:schemeClr val="hlink"/>
                </a:solidFill>
                <a:hlinkClick r:id="rId3"/>
              </a:rPr>
              <a:t>What is free software?</a:t>
            </a:r>
            <a:r>
              <a:rPr i="1" lang="en" sz="1700"/>
              <a:t> </a:t>
            </a:r>
            <a:r>
              <a:rPr lang="en" sz="1700"/>
              <a:t>by the Free Software Foundation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 Standard Distribution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UNIX derivative (BSD) was created at UC Berkeley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Popular and reliable, a lot of things from BSD are used today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 and Berkeley sockets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Stuck in legal limbo w/ AT&amp;T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BSD derivatives still remain popular (MacOS, FreeBSD, OpenBSD)</a:t>
            </a:r>
            <a:endParaRPr sz="2400"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925" y="3157850"/>
            <a:ext cx="1258500" cy="13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Unix’s advantages over non-Unix systems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UNIX philosophy: simple, short, clear, and modular code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UNIX idea: “everything is a file”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Worse is better.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Sockets for networking, now copied beyond Unix systems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“It’s very simple — you read the protocol and write the code.” - Bill Joy on implementing TCP/IP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159175" y="24335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FOSS?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525700" y="155885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Security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Cost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Privacy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Control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Collaboration</a:t>
            </a:r>
            <a:endParaRPr sz="30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100" y="1063650"/>
            <a:ext cx="1282075" cy="12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225" y="175203"/>
            <a:ext cx="2033424" cy="10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150" y="1399238"/>
            <a:ext cx="1003675" cy="1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250" y="579425"/>
            <a:ext cx="1159450" cy="11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200" y="1956049"/>
            <a:ext cx="1324078" cy="132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9275" y="2345725"/>
            <a:ext cx="1548975" cy="15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0338" y="1810100"/>
            <a:ext cx="1834986" cy="1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7742" y="100167"/>
            <a:ext cx="1632425" cy="6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06225" y="3817850"/>
            <a:ext cx="1503200" cy="11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06149" y="2433270"/>
            <a:ext cx="1324074" cy="156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90350" y="4023825"/>
            <a:ext cx="3367651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10625" y="46625"/>
            <a:ext cx="1238325" cy="12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10025" y="583500"/>
            <a:ext cx="975350" cy="9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 Licenses: Legal Jiggery-Pokery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691200" y="1366275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Copyleft (GPL)</a:t>
            </a:r>
            <a:endParaRPr sz="30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“I</a:t>
            </a:r>
            <a:r>
              <a:rPr lang="en" sz="1900"/>
              <a:t> want to make sure that all versions of GNU remain free.” - Stallman (GNU Manifesto)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“a cancer that attaches itself in an intellectual property sense to everything it touches” - Steve Ballmer</a:t>
            </a:r>
            <a:endParaRPr sz="19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Permissive (MIT, BSD, Apache, WTFPL)</a:t>
            </a:r>
            <a:endParaRPr sz="3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 whatever you want (basically)</a:t>
            </a:r>
            <a:endParaRPr sz="20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choosealicense.com/licenses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(even more) Demo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429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SzPts val="3600"/>
              <a:buFont typeface="Source Sans Pro"/>
              <a:buChar char="●"/>
            </a:pP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Course logistics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Char char="●"/>
            </a:pP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Intro to the shell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Char char="●"/>
            </a:pP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What is UNIX?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Char char="●"/>
            </a:pP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Free and Open Source Software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today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691200" y="12825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Resources on learning: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i="1" lang="en" sz="13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How to ask good questions</a:t>
            </a:r>
            <a:r>
              <a:rPr i="1" lang="en" sz="1300"/>
              <a:t> </a:t>
            </a:r>
            <a:r>
              <a:rPr lang="en" sz="1300"/>
              <a:t>by Julia Evans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i="1" lang="en" sz="1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How to teach yourself hard things</a:t>
            </a:r>
            <a:r>
              <a:rPr lang="en" sz="1300"/>
              <a:t> by Julia Evans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Technical resources:</a:t>
            </a:r>
            <a:endParaRPr sz="13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ArchWiki</a:t>
            </a:r>
            <a:r>
              <a:rPr lang="en" sz="1300"/>
              <a:t> </a:t>
            </a:r>
            <a:r>
              <a:rPr lang="en" sz="100"/>
              <a:t>(“If the ArchWiki offered dating advice, no Linux user would be single." - Ex-SM of the OCF)</a:t>
            </a:r>
            <a:endParaRPr sz="1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The Linux System Administrator's Guide</a:t>
            </a:r>
            <a:r>
              <a:rPr lang="en" sz="1300"/>
              <a:t> from The Linux Documentation Project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The Debian Administrator’s Handbook</a:t>
            </a:r>
            <a:r>
              <a:rPr lang="en" sz="1300"/>
              <a:t> by Raphaël Hertzog and Roland Mas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Fun reads about UNIX history and culture: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chemeClr val="accent5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 the Beginning was the Command Line</a:t>
            </a:r>
            <a:r>
              <a:rPr lang="en" sz="1300"/>
              <a:t> by Neal Stephenson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chemeClr val="accent5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About the GNU Project</a:t>
            </a:r>
            <a:r>
              <a:rPr lang="en" sz="1300"/>
              <a:t> by the Free Software Foundation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>
                <a:solidFill>
                  <a:schemeClr val="hlink"/>
                </a:solidFill>
                <a:uFill>
                  <a:noFill/>
                </a:uFill>
                <a:hlinkClick r:id="rId10"/>
              </a:rPr>
              <a:t>Philosophy of the GNU Project</a:t>
            </a:r>
            <a:r>
              <a:rPr lang="en" sz="1300"/>
              <a:t> by the Free Software Foundation</a:t>
            </a:r>
            <a:endParaRPr sz="1300"/>
          </a:p>
        </p:txBody>
      </p:sp>
      <p:sp>
        <p:nvSpPr>
          <p:cNvPr id="222" name="Google Shape;222;p35"/>
          <p:cNvSpPr txBox="1"/>
          <p:nvPr/>
        </p:nvSpPr>
        <p:spPr>
          <a:xfrm>
            <a:off x="361975" y="1884000"/>
            <a:ext cx="85998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GOOGLE.COM</a:t>
            </a:r>
            <a:endParaRPr b="1" sz="9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(even more)*2 Demo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449525"/>
            <a:ext cx="85206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b="1" lang="en" sz="2700"/>
              <a:t>Lab01</a:t>
            </a:r>
            <a:r>
              <a:rPr lang="en" sz="2700"/>
              <a:t> and </a:t>
            </a:r>
            <a:r>
              <a:rPr b="1" lang="en" sz="2700"/>
              <a:t>Vitamin01</a:t>
            </a:r>
            <a:r>
              <a:rPr lang="en" sz="2700"/>
              <a:t> released and due Saturday, 9/9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You should have access to </a:t>
            </a:r>
            <a:r>
              <a:rPr b="1" lang="en" sz="2700"/>
              <a:t>Ed</a:t>
            </a:r>
            <a:r>
              <a:rPr lang="en" sz="2700"/>
              <a:t> and </a:t>
            </a:r>
            <a:r>
              <a:rPr b="1" lang="en" sz="2700"/>
              <a:t>Gradescope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" sz="2700"/>
              <a:t>Let us know if you do not!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Lecture slides, recording, and lab will all be posted at </a:t>
            </a:r>
            <a:r>
              <a:rPr lang="en" sz="2700" u="sng">
                <a:solidFill>
                  <a:schemeClr val="hlink"/>
                </a:solidFill>
                <a:hlinkClick r:id="rId3"/>
              </a:rPr>
              <a:t>decal.ocf.io</a:t>
            </a:r>
            <a:endParaRPr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 with this lecture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Font typeface="Source Sans Pro"/>
              <a:buChar char="-"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Connect to </a:t>
            </a:r>
            <a:r>
              <a:rPr lang="en" sz="3000"/>
              <a:t>the shell</a:t>
            </a: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 (follow along!)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-"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ssh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$OCF_USERNAME@ssh.ocf.berkeley.edu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urier New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I’ll do a demo in a minute!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Char char="-"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Ask questions! 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During live sessions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On #decal-general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What is the shell?</a:t>
            </a: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 A command line-interface (CLI) to interact with the computer.</a:t>
            </a:r>
            <a:b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Char char="●"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Common shells: bash, zsh, fish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They’re mostly the same, (bash will be supported by almost all UNIX systems though).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Commands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60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Basic structure of a command is `[command] [flags] [arguments]` 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RTFM! `man (command)` 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Google is also your best friend.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Shell Commands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`cd` - change directory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`ls` - list directory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`cat` - concatenate and print files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`head` - read the first 10 lines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`less` - read larger files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`mv` - move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`cp` - copy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`rm` - delete a file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66075" y="5816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Editors</a:t>
            </a:r>
            <a:endParaRPr sz="3600"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594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Nano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Vim (`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vimtutor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`)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Emacs (Emacs Tutorial)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Try running `(editor of choice) (file)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Try searching “vi” or “emacs” on google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300" y="277150"/>
            <a:ext cx="4943476" cy="27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Demo</a:t>
            </a:r>
            <a:endParaRPr sz="9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CF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ECD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